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334" r:id="rId4"/>
    <p:sldId id="341" r:id="rId5"/>
    <p:sldId id="342" r:id="rId6"/>
    <p:sldId id="343" r:id="rId7"/>
    <p:sldId id="344" r:id="rId8"/>
    <p:sldId id="345" r:id="rId9"/>
    <p:sldId id="346" r:id="rId10"/>
    <p:sldId id="347" r:id="rId11"/>
    <p:sldId id="348" r:id="rId12"/>
    <p:sldId id="349" r:id="rId13"/>
    <p:sldId id="350" r:id="rId14"/>
    <p:sldId id="352" r:id="rId15"/>
    <p:sldId id="353" r:id="rId16"/>
    <p:sldId id="354" r:id="rId17"/>
    <p:sldId id="355" r:id="rId18"/>
    <p:sldId id="356" r:id="rId19"/>
    <p:sldId id="357" r:id="rId20"/>
    <p:sldId id="358" r:id="rId21"/>
    <p:sldId id="359" r:id="rId22"/>
    <p:sldId id="351" r:id="rId23"/>
    <p:sldId id="360" r:id="rId24"/>
    <p:sldId id="33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86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5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jp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89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40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749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531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0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067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35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15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59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857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39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5A7E0-1481-674F-BB34-A0382F9AA2A5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2AD053-CB82-F742-AF61-F256D2B90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278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613" y="1399765"/>
            <a:ext cx="9144000" cy="2387600"/>
          </a:xfrm>
        </p:spPr>
        <p:txBody>
          <a:bodyPr>
            <a:noAutofit/>
          </a:bodyPr>
          <a:lstStyle/>
          <a:p>
            <a:r>
              <a:rPr lang="en-US" sz="8000" dirty="0"/>
              <a:t>Statistics </a:t>
            </a:r>
            <a:br>
              <a:rPr lang="en-US" sz="8000" dirty="0"/>
            </a:br>
            <a:r>
              <a:rPr lang="en-US" sz="8000" dirty="0"/>
              <a:t>with </a:t>
            </a:r>
            <a:br>
              <a:rPr lang="en-US" sz="8000" dirty="0"/>
            </a:br>
            <a:r>
              <a:rPr lang="en-US" sz="8000" dirty="0"/>
              <a:t>Spa            </a:t>
            </a:r>
            <a:r>
              <a:rPr lang="en-US" sz="8000" dirty="0" err="1"/>
              <a:t>ows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2904" y="4252877"/>
            <a:ext cx="9144000" cy="1655762"/>
          </a:xfrm>
        </p:spPr>
        <p:txBody>
          <a:bodyPr/>
          <a:lstStyle/>
          <a:p>
            <a:r>
              <a:rPr lang="en-US" sz="3600" dirty="0"/>
              <a:t>Lecture 8</a:t>
            </a:r>
          </a:p>
          <a:p>
            <a:r>
              <a:rPr lang="en-US" dirty="0"/>
              <a:t>Julia Schroeder</a:t>
            </a:r>
          </a:p>
          <a:p>
            <a:r>
              <a:rPr lang="en-US" dirty="0" err="1"/>
              <a:t>Julia.schroeder@imperial.ac.uk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575" y="2693158"/>
            <a:ext cx="1198069" cy="908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312" y="2693158"/>
            <a:ext cx="1198069" cy="90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Explanatory vs response variable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Causality</a:t>
            </a:r>
          </a:p>
          <a:p>
            <a:pPr lvl="1"/>
            <a:r>
              <a:rPr lang="en-US" dirty="0"/>
              <a:t>Bigger sparrows are heavier</a:t>
            </a:r>
          </a:p>
          <a:p>
            <a:pPr lvl="2"/>
            <a:r>
              <a:rPr lang="en-US" dirty="0">
                <a:sym typeface="Wingdings"/>
              </a:rPr>
              <a:t> Mass is response</a:t>
            </a:r>
          </a:p>
          <a:p>
            <a:pPr lvl="2"/>
            <a:r>
              <a:rPr lang="en-US" dirty="0">
                <a:sym typeface="Wingdings"/>
              </a:rPr>
              <a:t> Size is explanatory</a:t>
            </a:r>
          </a:p>
          <a:p>
            <a:pPr lvl="2"/>
            <a:endParaRPr lang="en-US" dirty="0">
              <a:sym typeface="Wingdings"/>
            </a:endParaRPr>
          </a:p>
          <a:p>
            <a:pPr lvl="1"/>
            <a:r>
              <a:rPr lang="en-US" dirty="0"/>
              <a:t>Food-rich areas have more animals</a:t>
            </a:r>
          </a:p>
          <a:p>
            <a:pPr lvl="2"/>
            <a:r>
              <a:rPr lang="en-US" dirty="0">
                <a:sym typeface="Wingdings"/>
              </a:rPr>
              <a:t> Food abundance is response</a:t>
            </a:r>
          </a:p>
          <a:p>
            <a:pPr lvl="2"/>
            <a:r>
              <a:rPr lang="en-US" dirty="0">
                <a:sym typeface="Wingdings"/>
              </a:rPr>
              <a:t> Animal density is explanatory</a:t>
            </a:r>
          </a:p>
          <a:p>
            <a:pPr lvl="2"/>
            <a:endParaRPr lang="en-US" dirty="0">
              <a:sym typeface="Wingdings"/>
            </a:endParaRPr>
          </a:p>
          <a:p>
            <a:pPr lvl="2"/>
            <a:endParaRPr lang="en-US" dirty="0">
              <a:sym typeface="Wingdings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Sometimes unclear:</a:t>
            </a:r>
          </a:p>
          <a:p>
            <a:r>
              <a:rPr lang="en-US" dirty="0"/>
              <a:t>Association between wing length and tarsus</a:t>
            </a:r>
          </a:p>
          <a:p>
            <a:r>
              <a:rPr lang="en-US" dirty="0"/>
              <a:t>Animal and plant diversity</a:t>
            </a:r>
          </a:p>
          <a:p>
            <a:r>
              <a:rPr lang="is-IS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527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Explanatory vs response variable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Causality</a:t>
            </a:r>
          </a:p>
          <a:p>
            <a:pPr lvl="1"/>
            <a:r>
              <a:rPr lang="en-US" dirty="0"/>
              <a:t>Bigger sparrows are heavier</a:t>
            </a:r>
          </a:p>
          <a:p>
            <a:pPr lvl="2"/>
            <a:r>
              <a:rPr lang="en-US" dirty="0">
                <a:sym typeface="Wingdings"/>
              </a:rPr>
              <a:t> Mass is response</a:t>
            </a:r>
          </a:p>
          <a:p>
            <a:pPr lvl="2"/>
            <a:r>
              <a:rPr lang="en-US" dirty="0">
                <a:sym typeface="Wingdings"/>
              </a:rPr>
              <a:t> Size is explanatory</a:t>
            </a:r>
          </a:p>
          <a:p>
            <a:pPr lvl="2"/>
            <a:endParaRPr lang="en-US" dirty="0">
              <a:sym typeface="Wingdings"/>
            </a:endParaRPr>
          </a:p>
          <a:p>
            <a:pPr lvl="1"/>
            <a:r>
              <a:rPr lang="en-US" dirty="0"/>
              <a:t>Food-rich areas have more animals</a:t>
            </a:r>
          </a:p>
          <a:p>
            <a:pPr lvl="2"/>
            <a:r>
              <a:rPr lang="en-US" dirty="0">
                <a:sym typeface="Wingdings"/>
              </a:rPr>
              <a:t> Food abundance is response</a:t>
            </a:r>
          </a:p>
          <a:p>
            <a:pPr lvl="2"/>
            <a:r>
              <a:rPr lang="en-US" dirty="0">
                <a:sym typeface="Wingdings"/>
              </a:rPr>
              <a:t> Animal density is explanatory</a:t>
            </a:r>
          </a:p>
          <a:p>
            <a:pPr lvl="2"/>
            <a:endParaRPr lang="en-US" dirty="0">
              <a:sym typeface="Wingdings"/>
            </a:endParaRPr>
          </a:p>
          <a:p>
            <a:pPr lvl="2"/>
            <a:endParaRPr lang="en-US" dirty="0">
              <a:sym typeface="Wingdings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Sometimes unclear:</a:t>
            </a:r>
          </a:p>
          <a:p>
            <a:r>
              <a:rPr lang="en-US" dirty="0"/>
              <a:t>Association between wing length and tarsus</a:t>
            </a:r>
          </a:p>
          <a:p>
            <a:r>
              <a:rPr lang="en-US" dirty="0"/>
              <a:t>Animal and plant diversity</a:t>
            </a:r>
          </a:p>
          <a:p>
            <a:r>
              <a:rPr lang="is-IS" dirty="0"/>
              <a:t>…</a:t>
            </a:r>
          </a:p>
          <a:p>
            <a:endParaRPr lang="is-IS" dirty="0"/>
          </a:p>
          <a:p>
            <a:r>
              <a:rPr lang="is-IS" b="1" dirty="0"/>
              <a:t>When analysing data ALWAYS get it straight what is response and what is explanatory!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5761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Used to describe a line in a </a:t>
            </a:r>
            <a:r>
              <a:rPr lang="en-US" dirty="0" err="1"/>
              <a:t>cartesian</a:t>
            </a:r>
            <a:r>
              <a:rPr lang="en-US" dirty="0"/>
              <a:t> coordinate system</a:t>
            </a:r>
          </a:p>
          <a:p>
            <a:r>
              <a:rPr lang="en-US" dirty="0"/>
              <a:t>y = m x + b</a:t>
            </a:r>
          </a:p>
          <a:p>
            <a:r>
              <a:rPr lang="en-US" dirty="0"/>
              <a:t>y coordinate dependent on x</a:t>
            </a:r>
          </a:p>
          <a:p>
            <a:r>
              <a:rPr lang="en-US" dirty="0"/>
              <a:t>m = slope</a:t>
            </a:r>
          </a:p>
          <a:p>
            <a:r>
              <a:rPr lang="en-US" dirty="0"/>
              <a:t>b =  intercept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29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Used to describe a line in a </a:t>
            </a:r>
            <a:r>
              <a:rPr lang="en-US" dirty="0" err="1"/>
              <a:t>cartesian</a:t>
            </a:r>
            <a:r>
              <a:rPr lang="en-US" dirty="0"/>
              <a:t> coordinate system</a:t>
            </a:r>
          </a:p>
          <a:p>
            <a:r>
              <a:rPr lang="en-US" dirty="0"/>
              <a:t>y = m x + b</a:t>
            </a:r>
          </a:p>
          <a:p>
            <a:r>
              <a:rPr lang="en-US" dirty="0"/>
              <a:t>y coordinate dependent on x</a:t>
            </a:r>
          </a:p>
          <a:p>
            <a:r>
              <a:rPr lang="en-US" dirty="0"/>
              <a:t>m = slope</a:t>
            </a:r>
          </a:p>
          <a:p>
            <a:r>
              <a:rPr lang="en-US" dirty="0"/>
              <a:t>b =  intercept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9606" y="-335468"/>
            <a:ext cx="5558589" cy="719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190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308" y="0"/>
            <a:ext cx="7341930" cy="67992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7049387" y="348055"/>
            <a:ext cx="1839432" cy="6103089"/>
          </a:xfrm>
          <a:prstGeom prst="line">
            <a:avLst/>
          </a:prstGeom>
          <a:ln w="317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55441" y="86445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y-axis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51330" y="3351430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x-axis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Find where line crosses y: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844595" y="1246093"/>
            <a:ext cx="2098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y = m x + b</a:t>
            </a:r>
          </a:p>
        </p:txBody>
      </p:sp>
    </p:spTree>
    <p:extLst>
      <p:ext uri="{BB962C8B-B14F-4D97-AF65-F5344CB8AC3E}">
        <p14:creationId xmlns:p14="http://schemas.microsoft.com/office/powerpoint/2010/main" val="662254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308" y="0"/>
            <a:ext cx="7341930" cy="67992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7049387" y="348055"/>
            <a:ext cx="1839432" cy="6103089"/>
          </a:xfrm>
          <a:prstGeom prst="line">
            <a:avLst/>
          </a:prstGeom>
          <a:ln w="317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55441" y="86445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y-axis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51330" y="3351430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x-axis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Find where line crosses y:</a:t>
            </a:r>
          </a:p>
          <a:p>
            <a:r>
              <a:rPr lang="en-US" dirty="0"/>
              <a:t>2.5. That’s b!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7655441" y="2670946"/>
            <a:ext cx="648585" cy="680484"/>
          </a:xfrm>
          <a:prstGeom prst="ellipse">
            <a:avLst/>
          </a:prstGeom>
          <a:noFill/>
          <a:ln w="698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844595" y="1246093"/>
            <a:ext cx="2098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y = m x + b</a:t>
            </a:r>
          </a:p>
        </p:txBody>
      </p:sp>
    </p:spTree>
    <p:extLst>
      <p:ext uri="{BB962C8B-B14F-4D97-AF65-F5344CB8AC3E}">
        <p14:creationId xmlns:p14="http://schemas.microsoft.com/office/powerpoint/2010/main" val="986870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308" y="0"/>
            <a:ext cx="7341930" cy="67992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7049387" y="348055"/>
            <a:ext cx="1839432" cy="6103089"/>
          </a:xfrm>
          <a:prstGeom prst="line">
            <a:avLst/>
          </a:prstGeom>
          <a:ln w="317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55441" y="86445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y-axis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51330" y="3351430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x-axis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Find where line crosses y:</a:t>
            </a:r>
          </a:p>
          <a:p>
            <a:r>
              <a:rPr lang="en-US" dirty="0"/>
              <a:t>2.5. That’s b!</a:t>
            </a:r>
          </a:p>
          <a:p>
            <a:endParaRPr lang="en-US" dirty="0"/>
          </a:p>
          <a:p>
            <a:r>
              <a:rPr lang="en-US" dirty="0"/>
              <a:t>Go 1 x to the left of the line, anywhere.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7049387" y="6451144"/>
            <a:ext cx="297711" cy="0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844595" y="1246093"/>
            <a:ext cx="2098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y = m x + b</a:t>
            </a:r>
          </a:p>
        </p:txBody>
      </p:sp>
    </p:spTree>
    <p:extLst>
      <p:ext uri="{BB962C8B-B14F-4D97-AF65-F5344CB8AC3E}">
        <p14:creationId xmlns:p14="http://schemas.microsoft.com/office/powerpoint/2010/main" val="865432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308" y="0"/>
            <a:ext cx="7341930" cy="67992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7049387" y="348055"/>
            <a:ext cx="1839432" cy="6103089"/>
          </a:xfrm>
          <a:prstGeom prst="line">
            <a:avLst/>
          </a:prstGeom>
          <a:ln w="317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55441" y="86445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y-axis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51330" y="3351430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x-axis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Find where line crosses y:</a:t>
            </a:r>
          </a:p>
          <a:p>
            <a:r>
              <a:rPr lang="en-US" dirty="0"/>
              <a:t>2.5. That’s b!</a:t>
            </a:r>
          </a:p>
          <a:p>
            <a:endParaRPr lang="en-US" dirty="0"/>
          </a:p>
          <a:p>
            <a:r>
              <a:rPr lang="en-US" dirty="0"/>
              <a:t>Go 1 x to the left of the line, anywhere.</a:t>
            </a:r>
          </a:p>
          <a:p>
            <a:r>
              <a:rPr lang="en-US" dirty="0"/>
              <a:t>Go </a:t>
            </a:r>
            <a:r>
              <a:rPr lang="en-US" i="1" dirty="0"/>
              <a:t>up</a:t>
            </a:r>
            <a:r>
              <a:rPr lang="en-US" dirty="0"/>
              <a:t>, and count y until you hit the line again:</a:t>
            </a:r>
          </a:p>
          <a:p>
            <a:r>
              <a:rPr lang="en-US" dirty="0"/>
              <a:t>3. That’s m!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7049387" y="6451144"/>
            <a:ext cx="297711" cy="0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/>
          <p:nvPr/>
        </p:nvCxnSpPr>
        <p:spPr>
          <a:xfrm flipV="1">
            <a:off x="7315199" y="5677786"/>
            <a:ext cx="0" cy="7733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844595" y="1246093"/>
            <a:ext cx="2098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y = m x + b</a:t>
            </a:r>
          </a:p>
        </p:txBody>
      </p:sp>
    </p:spTree>
    <p:extLst>
      <p:ext uri="{BB962C8B-B14F-4D97-AF65-F5344CB8AC3E}">
        <p14:creationId xmlns:p14="http://schemas.microsoft.com/office/powerpoint/2010/main" val="1110993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308" y="0"/>
            <a:ext cx="7341930" cy="67992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7049387" y="348055"/>
            <a:ext cx="1839432" cy="6103089"/>
          </a:xfrm>
          <a:prstGeom prst="line">
            <a:avLst/>
          </a:prstGeom>
          <a:ln w="317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55441" y="86445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y-axis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51330" y="3351430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x-axis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Find where line crosses y:</a:t>
            </a:r>
          </a:p>
          <a:p>
            <a:r>
              <a:rPr lang="en-US" dirty="0"/>
              <a:t>2.5. That’s b!</a:t>
            </a:r>
          </a:p>
          <a:p>
            <a:endParaRPr lang="en-US" dirty="0"/>
          </a:p>
          <a:p>
            <a:r>
              <a:rPr lang="en-US" dirty="0"/>
              <a:t>Go 1 x to the left of the line, anywhere.</a:t>
            </a:r>
          </a:p>
          <a:p>
            <a:r>
              <a:rPr lang="en-US" dirty="0"/>
              <a:t>Go </a:t>
            </a:r>
            <a:r>
              <a:rPr lang="en-US" i="1" dirty="0"/>
              <a:t>up</a:t>
            </a:r>
            <a:r>
              <a:rPr lang="en-US" dirty="0"/>
              <a:t>, and count y until you hit the line again:</a:t>
            </a:r>
          </a:p>
          <a:p>
            <a:r>
              <a:rPr lang="en-US" dirty="0"/>
              <a:t>3. That’s m!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7049387" y="6451144"/>
            <a:ext cx="297711" cy="0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/>
          <p:nvPr/>
        </p:nvCxnSpPr>
        <p:spPr>
          <a:xfrm flipV="1">
            <a:off x="7315199" y="5677786"/>
            <a:ext cx="0" cy="7733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Brace 5"/>
          <p:cNvSpPr/>
          <p:nvPr/>
        </p:nvSpPr>
        <p:spPr>
          <a:xfrm>
            <a:off x="8155172" y="5677786"/>
            <a:ext cx="74428" cy="773358"/>
          </a:xfrm>
          <a:prstGeom prst="righ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410353" y="5922335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-8 – (-11) = 3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7347098" y="5677786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361269" y="6468147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844595" y="1246093"/>
            <a:ext cx="2098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y = m x + b</a:t>
            </a:r>
          </a:p>
        </p:txBody>
      </p:sp>
    </p:spTree>
    <p:extLst>
      <p:ext uri="{BB962C8B-B14F-4D97-AF65-F5344CB8AC3E}">
        <p14:creationId xmlns:p14="http://schemas.microsoft.com/office/powerpoint/2010/main" val="12472913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308" y="0"/>
            <a:ext cx="7341930" cy="67992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7049387" y="348055"/>
            <a:ext cx="1839432" cy="6103089"/>
          </a:xfrm>
          <a:prstGeom prst="line">
            <a:avLst/>
          </a:prstGeom>
          <a:ln w="317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55441" y="86445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y-axis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51330" y="3351430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x-axis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Find where line crosses y:</a:t>
            </a:r>
          </a:p>
          <a:p>
            <a:r>
              <a:rPr lang="en-US" dirty="0"/>
              <a:t>2.5. That’s b!</a:t>
            </a:r>
          </a:p>
          <a:p>
            <a:endParaRPr lang="en-US" dirty="0"/>
          </a:p>
          <a:p>
            <a:r>
              <a:rPr lang="en-US" dirty="0"/>
              <a:t>Go 1 x to the left of the line, anywhere.</a:t>
            </a:r>
          </a:p>
          <a:p>
            <a:r>
              <a:rPr lang="en-US" dirty="0"/>
              <a:t>Go </a:t>
            </a:r>
            <a:r>
              <a:rPr lang="en-US" i="1" dirty="0"/>
              <a:t>up</a:t>
            </a:r>
            <a:r>
              <a:rPr lang="en-US" dirty="0"/>
              <a:t>, and count y until you hit the line again:</a:t>
            </a:r>
          </a:p>
          <a:p>
            <a:r>
              <a:rPr lang="en-US" dirty="0"/>
              <a:t>3. That’s m!</a:t>
            </a:r>
          </a:p>
          <a:p>
            <a:r>
              <a:rPr lang="en-US" dirty="0"/>
              <a:t>You can do that </a:t>
            </a:r>
            <a:r>
              <a:rPr lang="en-US" i="1" dirty="0"/>
              <a:t>anywhere</a:t>
            </a:r>
            <a:r>
              <a:rPr lang="en-US" dirty="0"/>
              <a:t> you like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7049387" y="6451144"/>
            <a:ext cx="297711" cy="0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/>
          <p:nvPr/>
        </p:nvCxnSpPr>
        <p:spPr>
          <a:xfrm flipV="1">
            <a:off x="7315199" y="5677786"/>
            <a:ext cx="0" cy="7733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Brace 5"/>
          <p:cNvSpPr/>
          <p:nvPr/>
        </p:nvSpPr>
        <p:spPr>
          <a:xfrm>
            <a:off x="8155172" y="5677786"/>
            <a:ext cx="74428" cy="773358"/>
          </a:xfrm>
          <a:prstGeom prst="righ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410353" y="5922335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-8 – (-11) = 3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7347098" y="5677786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361269" y="6468147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098471" y="2907738"/>
            <a:ext cx="297711" cy="0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8364283" y="2134380"/>
            <a:ext cx="0" cy="7733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Brace 20"/>
          <p:cNvSpPr/>
          <p:nvPr/>
        </p:nvSpPr>
        <p:spPr>
          <a:xfrm>
            <a:off x="9204256" y="2134380"/>
            <a:ext cx="74428" cy="773358"/>
          </a:xfrm>
          <a:prstGeom prst="righ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9459437" y="2378929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6 – 6 = 3</a:t>
            </a:r>
          </a:p>
        </p:txBody>
      </p:sp>
      <p:cxnSp>
        <p:nvCxnSpPr>
          <p:cNvPr id="23" name="Straight Connector 22"/>
          <p:cNvCxnSpPr/>
          <p:nvPr/>
        </p:nvCxnSpPr>
        <p:spPr>
          <a:xfrm>
            <a:off x="8098471" y="2134380"/>
            <a:ext cx="1105785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410353" y="2924741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844595" y="1246093"/>
            <a:ext cx="2098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y = m x + b</a:t>
            </a:r>
          </a:p>
        </p:txBody>
      </p:sp>
    </p:spTree>
    <p:extLst>
      <p:ext uri="{BB962C8B-B14F-4D97-AF65-F5344CB8AC3E}">
        <p14:creationId xmlns:p14="http://schemas.microsoft.com/office/powerpoint/2010/main" val="1582660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1020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308" y="0"/>
            <a:ext cx="7341930" cy="67992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7049387" y="348055"/>
            <a:ext cx="1839432" cy="6103089"/>
          </a:xfrm>
          <a:prstGeom prst="line">
            <a:avLst/>
          </a:prstGeom>
          <a:ln w="317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55441" y="86445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y-axis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51330" y="3351430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x-axis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Find where line crosses y:</a:t>
            </a:r>
          </a:p>
          <a:p>
            <a:r>
              <a:rPr lang="en-US" dirty="0"/>
              <a:t>2.5. That’s b!</a:t>
            </a:r>
          </a:p>
          <a:p>
            <a:endParaRPr lang="en-US" dirty="0"/>
          </a:p>
          <a:p>
            <a:r>
              <a:rPr lang="en-US" dirty="0"/>
              <a:t>Go 1 x to the left of the line, anywhere.</a:t>
            </a:r>
          </a:p>
          <a:p>
            <a:r>
              <a:rPr lang="en-US" dirty="0"/>
              <a:t>Go </a:t>
            </a:r>
            <a:r>
              <a:rPr lang="en-US" i="1" dirty="0"/>
              <a:t>up</a:t>
            </a:r>
            <a:r>
              <a:rPr lang="en-US" dirty="0"/>
              <a:t>, and count y until you hit the line again:</a:t>
            </a:r>
          </a:p>
          <a:p>
            <a:r>
              <a:rPr lang="en-US" dirty="0"/>
              <a:t>3. That’s m!</a:t>
            </a:r>
          </a:p>
          <a:p>
            <a:r>
              <a:rPr lang="en-US" dirty="0"/>
              <a:t>You can do that </a:t>
            </a:r>
            <a:r>
              <a:rPr lang="en-US" i="1" dirty="0"/>
              <a:t>anywhere</a:t>
            </a:r>
            <a:r>
              <a:rPr lang="en-US" dirty="0"/>
              <a:t> you like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7049387" y="6451144"/>
            <a:ext cx="297711" cy="0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/>
          <p:nvPr/>
        </p:nvCxnSpPr>
        <p:spPr>
          <a:xfrm flipV="1">
            <a:off x="7315199" y="5677786"/>
            <a:ext cx="0" cy="7733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Brace 5"/>
          <p:cNvSpPr/>
          <p:nvPr/>
        </p:nvSpPr>
        <p:spPr>
          <a:xfrm>
            <a:off x="8155172" y="5677786"/>
            <a:ext cx="74428" cy="773358"/>
          </a:xfrm>
          <a:prstGeom prst="righ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410353" y="5922335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-8 – (-11) = 3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7347098" y="5677786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361269" y="6468147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7519909" y="4697892"/>
            <a:ext cx="1077425" cy="12087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8495414" y="1605517"/>
            <a:ext cx="68706" cy="30646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ight Brace 27"/>
          <p:cNvSpPr/>
          <p:nvPr/>
        </p:nvSpPr>
        <p:spPr>
          <a:xfrm>
            <a:off x="8991371" y="1650690"/>
            <a:ext cx="271135" cy="3012302"/>
          </a:xfrm>
          <a:prstGeom prst="righ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0194704" y="2491490"/>
            <a:ext cx="1253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8 – (-4) =12</a:t>
            </a:r>
          </a:p>
          <a:p>
            <a:r>
              <a:rPr lang="en-US" dirty="0">
                <a:solidFill>
                  <a:srgbClr val="FF0000"/>
                </a:solidFill>
              </a:rPr>
              <a:t>12/4  = 3</a:t>
            </a:r>
          </a:p>
        </p:txBody>
      </p:sp>
      <p:cxnSp>
        <p:nvCxnSpPr>
          <p:cNvPr id="30" name="Straight Connector 29"/>
          <p:cNvCxnSpPr/>
          <p:nvPr/>
        </p:nvCxnSpPr>
        <p:spPr>
          <a:xfrm>
            <a:off x="8113536" y="1690688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8268590" y="4697892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844595" y="1246093"/>
            <a:ext cx="2098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y = m x + b</a:t>
            </a:r>
          </a:p>
        </p:txBody>
      </p:sp>
    </p:spTree>
    <p:extLst>
      <p:ext uri="{BB962C8B-B14F-4D97-AF65-F5344CB8AC3E}">
        <p14:creationId xmlns:p14="http://schemas.microsoft.com/office/powerpoint/2010/main" val="1773450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308" y="0"/>
            <a:ext cx="7341930" cy="67992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7049387" y="348055"/>
            <a:ext cx="1839432" cy="6103089"/>
          </a:xfrm>
          <a:prstGeom prst="line">
            <a:avLst/>
          </a:prstGeom>
          <a:ln w="317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55441" y="86445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y-axis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51330" y="3351430"/>
            <a:ext cx="1040670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x-axis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Find where line crosses y:</a:t>
            </a:r>
          </a:p>
          <a:p>
            <a:r>
              <a:rPr lang="en-US" dirty="0"/>
              <a:t>2.5. That’s b!</a:t>
            </a:r>
          </a:p>
          <a:p>
            <a:endParaRPr lang="en-US" dirty="0"/>
          </a:p>
          <a:p>
            <a:r>
              <a:rPr lang="en-US" dirty="0"/>
              <a:t>Go 1 x to the left of the line, anywhere.</a:t>
            </a:r>
          </a:p>
          <a:p>
            <a:r>
              <a:rPr lang="en-US" dirty="0"/>
              <a:t>Go </a:t>
            </a:r>
            <a:r>
              <a:rPr lang="en-US" i="1" dirty="0"/>
              <a:t>up</a:t>
            </a:r>
            <a:r>
              <a:rPr lang="en-US" dirty="0"/>
              <a:t>, and count y until you hit the line again:</a:t>
            </a:r>
          </a:p>
          <a:p>
            <a:r>
              <a:rPr lang="en-US" dirty="0"/>
              <a:t>3. That’s m!</a:t>
            </a:r>
          </a:p>
          <a:p>
            <a:r>
              <a:rPr lang="en-US" dirty="0"/>
              <a:t>You can do that </a:t>
            </a:r>
            <a:r>
              <a:rPr lang="en-US" i="1" dirty="0"/>
              <a:t>anywhere</a:t>
            </a:r>
            <a:r>
              <a:rPr lang="en-US" dirty="0"/>
              <a:t> you like</a:t>
            </a:r>
          </a:p>
          <a:p>
            <a:r>
              <a:rPr lang="en-US" dirty="0"/>
              <a:t>Y = 3x + 2.5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7049387" y="6451144"/>
            <a:ext cx="297711" cy="0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/>
          <p:nvPr/>
        </p:nvCxnSpPr>
        <p:spPr>
          <a:xfrm flipV="1">
            <a:off x="7315199" y="5677786"/>
            <a:ext cx="0" cy="7733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Brace 5"/>
          <p:cNvSpPr/>
          <p:nvPr/>
        </p:nvSpPr>
        <p:spPr>
          <a:xfrm>
            <a:off x="8155172" y="5677786"/>
            <a:ext cx="74428" cy="773358"/>
          </a:xfrm>
          <a:prstGeom prst="righ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410353" y="5922335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-8 – (-11) = 3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7347098" y="5677786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361269" y="6468147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7519909" y="4697892"/>
            <a:ext cx="1077425" cy="12087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8495414" y="1605517"/>
            <a:ext cx="68706" cy="30646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ight Brace 27"/>
          <p:cNvSpPr/>
          <p:nvPr/>
        </p:nvSpPr>
        <p:spPr>
          <a:xfrm>
            <a:off x="8991371" y="1650690"/>
            <a:ext cx="271135" cy="3012302"/>
          </a:xfrm>
          <a:prstGeom prst="righ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0194704" y="2491490"/>
            <a:ext cx="1253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8 – (-4) =12</a:t>
            </a:r>
          </a:p>
          <a:p>
            <a:r>
              <a:rPr lang="en-US" dirty="0">
                <a:solidFill>
                  <a:srgbClr val="FF0000"/>
                </a:solidFill>
              </a:rPr>
              <a:t>12/4  = 3</a:t>
            </a:r>
          </a:p>
        </p:txBody>
      </p:sp>
      <p:cxnSp>
        <p:nvCxnSpPr>
          <p:cNvPr id="30" name="Straight Connector 29"/>
          <p:cNvCxnSpPr/>
          <p:nvPr/>
        </p:nvCxnSpPr>
        <p:spPr>
          <a:xfrm>
            <a:off x="8104225" y="1650690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8268590" y="4697892"/>
            <a:ext cx="808074" cy="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844595" y="1246093"/>
            <a:ext cx="2098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y = m x + b</a:t>
            </a:r>
          </a:p>
        </p:txBody>
      </p:sp>
    </p:spTree>
    <p:extLst>
      <p:ext uri="{BB962C8B-B14F-4D97-AF65-F5344CB8AC3E}">
        <p14:creationId xmlns:p14="http://schemas.microsoft.com/office/powerpoint/2010/main" val="3977759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Sometimes, for slope, you have to go down instead of up. </a:t>
            </a:r>
          </a:p>
          <a:p>
            <a:r>
              <a:rPr lang="en-US" dirty="0"/>
              <a:t>The slope is then negative.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417921"/>
            <a:ext cx="4734693" cy="64400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44595" y="1246093"/>
            <a:ext cx="2098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y = m x + b</a:t>
            </a:r>
          </a:p>
        </p:txBody>
      </p:sp>
    </p:spTree>
    <p:extLst>
      <p:ext uri="{BB962C8B-B14F-4D97-AF65-F5344CB8AC3E}">
        <p14:creationId xmlns:p14="http://schemas.microsoft.com/office/powerpoint/2010/main" val="7985176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functions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Used to describe a line in a </a:t>
            </a:r>
            <a:r>
              <a:rPr lang="en-US" dirty="0" err="1"/>
              <a:t>cartesian</a:t>
            </a:r>
            <a:r>
              <a:rPr lang="en-US" dirty="0"/>
              <a:t> coordinate system</a:t>
            </a:r>
          </a:p>
          <a:p>
            <a:r>
              <a:rPr lang="en-US" dirty="0"/>
              <a:t>y = m x + b</a:t>
            </a:r>
          </a:p>
          <a:p>
            <a:r>
              <a:rPr lang="en-US" dirty="0"/>
              <a:t>y coordinate dependent on x</a:t>
            </a:r>
          </a:p>
          <a:p>
            <a:r>
              <a:rPr lang="en-US" dirty="0"/>
              <a:t>m = slope</a:t>
            </a:r>
          </a:p>
          <a:p>
            <a:r>
              <a:rPr lang="en-US" dirty="0"/>
              <a:t>b =  intercept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6744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it now</a:t>
            </a:r>
            <a:r>
              <a:rPr lang="en-US"/>
              <a:t>!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5383"/>
            <a:ext cx="10515600" cy="435133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How many </a:t>
            </a:r>
            <a:r>
              <a:rPr lang="en-US" dirty="0" err="1"/>
              <a:t>df’s</a:t>
            </a:r>
            <a:r>
              <a:rPr lang="en-US" dirty="0"/>
              <a:t> for a line anywhere ?</a:t>
            </a:r>
          </a:p>
          <a:p>
            <a:r>
              <a:rPr lang="en-US" dirty="0" err="1"/>
              <a:t>Df</a:t>
            </a:r>
            <a:r>
              <a:rPr lang="en-US" dirty="0"/>
              <a:t> for a line that goes through the origin P(0,0)?</a:t>
            </a:r>
          </a:p>
          <a:p>
            <a:r>
              <a:rPr lang="en-US" dirty="0"/>
              <a:t>Df for a line with slope 1, and variable intercept?</a:t>
            </a:r>
          </a:p>
          <a:p>
            <a:r>
              <a:rPr lang="en-US" dirty="0"/>
              <a:t>Which parameters do we estimate for a single regression line?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5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we 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Remember, linear algebra?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9631" y="0"/>
            <a:ext cx="94462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43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examples: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Remember, linear algebra?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0031" y="0"/>
            <a:ext cx="9446281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517650"/>
            <a:ext cx="76200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78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algebra catch-up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Decartes</a:t>
            </a:r>
            <a:r>
              <a:rPr lang="en-US" dirty="0"/>
              <a:t> to the rescue!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9014" y="0"/>
            <a:ext cx="56029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71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Cartesian coordinates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9030" y="0"/>
            <a:ext cx="739407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753" y="2055813"/>
            <a:ext cx="425847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describe any point with coordinates </a:t>
            </a:r>
            <a:r>
              <a:rPr lang="en-US" dirty="0" err="1"/>
              <a:t>x,y</a:t>
            </a:r>
            <a:endParaRPr lang="en-US" dirty="0"/>
          </a:p>
          <a:p>
            <a:endParaRPr lang="en-US" dirty="0"/>
          </a:p>
          <a:p>
            <a:r>
              <a:rPr lang="en-US" dirty="0"/>
              <a:t>P (3, 5)</a:t>
            </a:r>
          </a:p>
          <a:p>
            <a:endParaRPr lang="en-US" dirty="0"/>
          </a:p>
          <a:p>
            <a:r>
              <a:rPr lang="en-US" dirty="0"/>
              <a:t>Conventions:</a:t>
            </a:r>
          </a:p>
          <a:p>
            <a:r>
              <a:rPr lang="en-US" dirty="0"/>
              <a:t>mention x first. </a:t>
            </a:r>
          </a:p>
          <a:p>
            <a:r>
              <a:rPr lang="en-US" dirty="0"/>
              <a:t>x is horizontal axis. </a:t>
            </a:r>
          </a:p>
          <a:p>
            <a:r>
              <a:rPr lang="en-US" dirty="0"/>
              <a:t>y is vertical axis</a:t>
            </a:r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64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Cartesian coordinates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9030" y="0"/>
            <a:ext cx="739407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753" y="2055813"/>
            <a:ext cx="425847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describe any point with coordinates </a:t>
            </a:r>
            <a:r>
              <a:rPr lang="en-US" dirty="0" err="1"/>
              <a:t>x,y</a:t>
            </a:r>
            <a:endParaRPr lang="en-US" dirty="0"/>
          </a:p>
          <a:p>
            <a:endParaRPr lang="en-US" dirty="0"/>
          </a:p>
          <a:p>
            <a:r>
              <a:rPr lang="en-US" dirty="0"/>
              <a:t>P (3, 5)</a:t>
            </a:r>
          </a:p>
          <a:p>
            <a:endParaRPr lang="en-US" dirty="0"/>
          </a:p>
          <a:p>
            <a:r>
              <a:rPr lang="en-US" dirty="0"/>
              <a:t>Conventions:</a:t>
            </a:r>
          </a:p>
          <a:p>
            <a:r>
              <a:rPr lang="en-US" dirty="0"/>
              <a:t>mention x first. </a:t>
            </a:r>
          </a:p>
          <a:p>
            <a:r>
              <a:rPr lang="en-US" dirty="0"/>
              <a:t>x is horizontal axis. </a:t>
            </a:r>
          </a:p>
          <a:p>
            <a:r>
              <a:rPr lang="en-US" dirty="0"/>
              <a:t>y is vertical axis</a:t>
            </a:r>
          </a:p>
          <a:p>
            <a:endParaRPr lang="en-US" dirty="0"/>
          </a:p>
          <a:p>
            <a:r>
              <a:rPr lang="en-US" dirty="0"/>
              <a:t>Statistical conventions</a:t>
            </a:r>
          </a:p>
          <a:p>
            <a:r>
              <a:rPr lang="en-US" b="1" dirty="0"/>
              <a:t>Y is response variable</a:t>
            </a:r>
          </a:p>
          <a:p>
            <a:r>
              <a:rPr lang="en-US" b="1" dirty="0"/>
              <a:t>X is explanatory variable</a:t>
            </a:r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31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Cartesian coordinates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9030" y="0"/>
            <a:ext cx="739407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753" y="2055813"/>
            <a:ext cx="425847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describe any point with coordinates </a:t>
            </a:r>
            <a:r>
              <a:rPr lang="en-US" dirty="0" err="1"/>
              <a:t>x,y</a:t>
            </a:r>
            <a:endParaRPr lang="en-US" dirty="0"/>
          </a:p>
          <a:p>
            <a:endParaRPr lang="en-US" dirty="0"/>
          </a:p>
          <a:p>
            <a:r>
              <a:rPr lang="en-US" dirty="0"/>
              <a:t>P (3, 5)</a:t>
            </a:r>
          </a:p>
          <a:p>
            <a:endParaRPr lang="en-US" dirty="0"/>
          </a:p>
          <a:p>
            <a:r>
              <a:rPr lang="en-US" dirty="0"/>
              <a:t>Conventions:</a:t>
            </a:r>
          </a:p>
          <a:p>
            <a:r>
              <a:rPr lang="en-US" dirty="0"/>
              <a:t>mention x first. </a:t>
            </a:r>
          </a:p>
          <a:p>
            <a:r>
              <a:rPr lang="en-US" dirty="0"/>
              <a:t>x is horizontal axis. </a:t>
            </a:r>
          </a:p>
          <a:p>
            <a:r>
              <a:rPr lang="en-US" dirty="0"/>
              <a:t>y is vertical axis</a:t>
            </a:r>
          </a:p>
          <a:p>
            <a:endParaRPr lang="en-US" dirty="0"/>
          </a:p>
          <a:p>
            <a:r>
              <a:rPr lang="en-US" dirty="0"/>
              <a:t>Statistical conventions</a:t>
            </a:r>
          </a:p>
          <a:p>
            <a:r>
              <a:rPr lang="en-US" b="1" dirty="0"/>
              <a:t>Y is response variable</a:t>
            </a:r>
          </a:p>
          <a:p>
            <a:r>
              <a:rPr lang="en-US" b="1" dirty="0"/>
              <a:t>X is explanatory variable</a:t>
            </a:r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462" y="-184754"/>
            <a:ext cx="5442128" cy="704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522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Explanatory vs response variable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Causality</a:t>
            </a:r>
          </a:p>
          <a:p>
            <a:pPr lvl="1"/>
            <a:r>
              <a:rPr lang="en-US" dirty="0"/>
              <a:t>Bigger sparrows are heavier</a:t>
            </a:r>
          </a:p>
          <a:p>
            <a:pPr lvl="2"/>
            <a:r>
              <a:rPr lang="en-US" dirty="0">
                <a:sym typeface="Wingdings"/>
              </a:rPr>
              <a:t> Mass is response</a:t>
            </a:r>
          </a:p>
          <a:p>
            <a:pPr lvl="2"/>
            <a:r>
              <a:rPr lang="en-US" dirty="0">
                <a:sym typeface="Wingdings"/>
              </a:rPr>
              <a:t> Size is explanatory</a:t>
            </a:r>
          </a:p>
          <a:p>
            <a:pPr lvl="1"/>
            <a:r>
              <a:rPr lang="en-US" dirty="0"/>
              <a:t>Male sparrows are heavier</a:t>
            </a:r>
          </a:p>
          <a:p>
            <a:pPr lvl="2"/>
            <a:r>
              <a:rPr lang="en-US" dirty="0">
                <a:sym typeface="Wingdings"/>
              </a:rPr>
              <a:t> Mass is response</a:t>
            </a:r>
          </a:p>
          <a:p>
            <a:pPr lvl="2"/>
            <a:r>
              <a:rPr lang="en-US" dirty="0">
                <a:sym typeface="Wingdings"/>
              </a:rPr>
              <a:t> Sex is explanatory</a:t>
            </a:r>
          </a:p>
          <a:p>
            <a:pPr lvl="1"/>
            <a:r>
              <a:rPr lang="en-US" dirty="0"/>
              <a:t>Food-rich areas have more animals</a:t>
            </a:r>
          </a:p>
          <a:p>
            <a:pPr lvl="2"/>
            <a:r>
              <a:rPr lang="en-US" dirty="0">
                <a:sym typeface="Wingdings"/>
              </a:rPr>
              <a:t> Food abundance is response</a:t>
            </a:r>
          </a:p>
          <a:p>
            <a:pPr lvl="2"/>
            <a:r>
              <a:rPr lang="en-US" dirty="0">
                <a:sym typeface="Wingdings"/>
              </a:rPr>
              <a:t> Animal density is explanatory</a:t>
            </a:r>
          </a:p>
          <a:p>
            <a:pPr lvl="2"/>
            <a:endParaRPr lang="en-US" dirty="0">
              <a:sym typeface="Wingdings"/>
            </a:endParaRPr>
          </a:p>
          <a:p>
            <a:pPr lvl="2"/>
            <a:endParaRPr lang="en-US" dirty="0">
              <a:sym typeface="Wingdings"/>
            </a:endParaRPr>
          </a:p>
        </p:txBody>
      </p:sp>
      <p:pic>
        <p:nvPicPr>
          <p:cNvPr id="3" name="Picture 2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096000" y="4345288"/>
            <a:ext cx="1110597" cy="1110597"/>
          </a:xfrm>
          <a:prstGeom prst="rect">
            <a:avLst/>
          </a:prstGeom>
        </p:spPr>
      </p:pic>
      <p:pic>
        <p:nvPicPr>
          <p:cNvPr id="4" name="Picture 3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22096" y="1690688"/>
            <a:ext cx="2474257" cy="247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459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887</Words>
  <Application>Microsoft Macintosh PowerPoint</Application>
  <PresentationFormat>Widescreen</PresentationFormat>
  <Paragraphs>199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Times New Roman</vt:lpstr>
      <vt:lpstr>Office Theme</vt:lpstr>
      <vt:lpstr>Statistics  with  Spa            ows</vt:lpstr>
      <vt:lpstr>Outline</vt:lpstr>
      <vt:lpstr>Here we go</vt:lpstr>
      <vt:lpstr>More examples:</vt:lpstr>
      <vt:lpstr>Linear algebra catch-up</vt:lpstr>
      <vt:lpstr>Cartesian coordinates</vt:lpstr>
      <vt:lpstr>Cartesian coordinates</vt:lpstr>
      <vt:lpstr>Cartesian coordinates</vt:lpstr>
      <vt:lpstr>Explanatory vs response variable</vt:lpstr>
      <vt:lpstr>Explanatory vs response variable</vt:lpstr>
      <vt:lpstr>Explanatory vs response variable</vt:lpstr>
      <vt:lpstr>Linear functions</vt:lpstr>
      <vt:lpstr>Linear functions</vt:lpstr>
      <vt:lpstr>Linear functions</vt:lpstr>
      <vt:lpstr>Linear functions</vt:lpstr>
      <vt:lpstr>Linear functions</vt:lpstr>
      <vt:lpstr>Linear functions</vt:lpstr>
      <vt:lpstr>Linear functions</vt:lpstr>
      <vt:lpstr>Linear functions</vt:lpstr>
      <vt:lpstr>Linear functions</vt:lpstr>
      <vt:lpstr>Linear functions</vt:lpstr>
      <vt:lpstr>Linear functions</vt:lpstr>
      <vt:lpstr>Linear functions</vt:lpstr>
      <vt:lpstr>Do it now!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Statistics  with  Spa            ows</dc:title>
  <dc:creator>Schroeder, Julia</dc:creator>
  <cp:lastModifiedBy>Schroeder, Julia</cp:lastModifiedBy>
  <cp:revision>81</cp:revision>
  <dcterms:created xsi:type="dcterms:W3CDTF">2016-09-21T09:54:30Z</dcterms:created>
  <dcterms:modified xsi:type="dcterms:W3CDTF">2019-10-23T07:52:06Z</dcterms:modified>
</cp:coreProperties>
</file>

<file path=docProps/thumbnail.jpeg>
</file>